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Syne" panose="020B0604020202020204" charset="0"/>
      <p:regular r:id="rId17"/>
    </p:embeddedFont>
    <p:embeddedFont>
      <p:font typeface="Syne Extra Bold" panose="020B0604020202020204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41E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695339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803434"/>
            <a:ext cx="7556421" cy="28351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 rtl="1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B Nazanin" panose="00000400000000000000" pitchFamily="2" charset="-78"/>
              </a:rPr>
              <a:t>بررسی پیشرفت در پیش‌بینی سری‌های زمانی چندمتغیره: معیارسنجی جامع و تحلیل ناهمگونی</a:t>
            </a:r>
            <a:endParaRPr lang="en-US" sz="4450" dirty="0">
              <a:cs typeface="B Nazanin" panose="00000400000000000000" pitchFamily="2" charset="-78"/>
            </a:endParaRPr>
          </a:p>
        </p:txBody>
      </p:sp>
      <p:sp>
        <p:nvSpPr>
          <p:cNvPr id="4" name="Text 1"/>
          <p:cNvSpPr/>
          <p:nvPr/>
        </p:nvSpPr>
        <p:spPr>
          <a:xfrm>
            <a:off x="6280190" y="3978712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 rtl="1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B Nazanin" panose="00000400000000000000" pitchFamily="2" charset="-78"/>
              </a:rPr>
              <a:t>در این ارائه، به صورت جامع به بررسی پیشرفت‌های نوین در زمینه پیش‌بینی سری‌های زمانی چندمتغیره می‌پردازیم. با معرفی یک خط‌مشی آموزش یکپارچه، به استانداردسازی و بهبود دقت مدل‌ها توجه می‌کنیم. تحلیل ناهمگونی زمانی و مکانی داده‌ها نیز به عنوان جزئیات کلیدی مورد توجه قرار خواهد گرفت.</a:t>
            </a:r>
            <a:endParaRPr lang="en-US" sz="1750" dirty="0">
              <a:cs typeface="B Nazanin" panose="00000400000000000000" pitchFamily="2" charset="-78"/>
            </a:endParaRPr>
          </a:p>
        </p:txBody>
      </p:sp>
      <p:sp>
        <p:nvSpPr>
          <p:cNvPr id="5" name="Text 2"/>
          <p:cNvSpPr/>
          <p:nvPr/>
        </p:nvSpPr>
        <p:spPr>
          <a:xfrm>
            <a:off x="6280190" y="5685473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 rtl="1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B Nazanin" panose="00000400000000000000" pitchFamily="2" charset="-78"/>
              </a:rPr>
              <a:t>هدف این ارائه، ارائه دیدگاهی کامل درباره چالش‌ها، مدل‌های پیشرفته، و شیوه‌های نوین ارزیابی در این حوزه است تا هم پژوهشگران و هم توسعه‌دهندگان مدل‌های پیش‌بینی بتوانند درک عمیق‌تری از وضعیت فعلی داشته باشند.</a:t>
            </a:r>
            <a:endParaRPr lang="en-US" sz="1750" dirty="0">
              <a:cs typeface="B Nazanin" panose="00000400000000000000" pitchFamily="2" charset="-78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97A2F7C-E241-A6C8-0565-2F8A507C9B56}"/>
              </a:ext>
            </a:extLst>
          </p:cNvPr>
          <p:cNvSpPr/>
          <p:nvPr/>
        </p:nvSpPr>
        <p:spPr>
          <a:xfrm>
            <a:off x="12720880" y="7593496"/>
            <a:ext cx="1868557" cy="556591"/>
          </a:xfrm>
          <a:prstGeom prst="rect">
            <a:avLst/>
          </a:prstGeom>
          <a:solidFill>
            <a:srgbClr val="141E24"/>
          </a:solidFill>
          <a:ln>
            <a:solidFill>
              <a:srgbClr val="141E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 rtl="1"/>
            <a:endParaRPr lang="en-US">
              <a:cs typeface="B Nazanin" panose="00000400000000000000" pitchFamily="2" charset="-78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682508" y="1610082"/>
            <a:ext cx="615410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 rtl="1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B Nazanin" panose="00000400000000000000" pitchFamily="2" charset="-78"/>
              </a:rPr>
              <a:t>ارزیابی مدل‌ها و نتایج نهایی</a:t>
            </a:r>
            <a:endParaRPr lang="en-US" sz="4450" dirty="0">
              <a:cs typeface="B Nazanin" panose="00000400000000000000" pitchFamily="2" charset="-78"/>
            </a:endParaRPr>
          </a:p>
        </p:txBody>
      </p:sp>
      <p:sp>
        <p:nvSpPr>
          <p:cNvPr id="4" name="Shape 1"/>
          <p:cNvSpPr/>
          <p:nvPr/>
        </p:nvSpPr>
        <p:spPr>
          <a:xfrm>
            <a:off x="6280190" y="2659023"/>
            <a:ext cx="7556421" cy="2616518"/>
          </a:xfrm>
          <a:prstGeom prst="roundRect">
            <a:avLst>
              <a:gd name="adj" fmla="val 3641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287810" y="2666643"/>
            <a:ext cx="75411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6514862" y="2810351"/>
            <a:ext cx="142779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 rtl="1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B Nazanin" panose="00000400000000000000" pitchFamily="2" charset="-78"/>
              </a:rPr>
              <a:t>مدل</a:t>
            </a:r>
            <a:endParaRPr lang="en-US" sz="1750" dirty="0">
              <a:cs typeface="B Nazanin" panose="00000400000000000000" pitchFamily="2" charset="-78"/>
            </a:endParaRPr>
          </a:p>
        </p:txBody>
      </p:sp>
      <p:sp>
        <p:nvSpPr>
          <p:cNvPr id="7" name="Text 4"/>
          <p:cNvSpPr/>
          <p:nvPr/>
        </p:nvSpPr>
        <p:spPr>
          <a:xfrm>
            <a:off x="8403908" y="2810351"/>
            <a:ext cx="142398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 rtl="1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B Nazanin" panose="00000400000000000000" pitchFamily="2" charset="-78"/>
              </a:rPr>
              <a:t>دقت پیش‌بینی</a:t>
            </a:r>
            <a:endParaRPr lang="en-US" sz="1750" dirty="0">
              <a:cs typeface="B Nazanin" panose="00000400000000000000" pitchFamily="2" charset="-78"/>
            </a:endParaRPr>
          </a:p>
        </p:txBody>
      </p:sp>
      <p:sp>
        <p:nvSpPr>
          <p:cNvPr id="8" name="Text 5"/>
          <p:cNvSpPr/>
          <p:nvPr/>
        </p:nvSpPr>
        <p:spPr>
          <a:xfrm>
            <a:off x="10289143" y="2810351"/>
            <a:ext cx="142398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 rtl="1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B Nazanin" panose="00000400000000000000" pitchFamily="2" charset="-78"/>
              </a:rPr>
              <a:t>پایداری</a:t>
            </a:r>
            <a:endParaRPr lang="en-US" sz="1750" dirty="0">
              <a:cs typeface="B Nazanin" panose="00000400000000000000" pitchFamily="2" charset="-78"/>
            </a:endParaRPr>
          </a:p>
        </p:txBody>
      </p:sp>
      <p:sp>
        <p:nvSpPr>
          <p:cNvPr id="9" name="Text 6"/>
          <p:cNvSpPr/>
          <p:nvPr/>
        </p:nvSpPr>
        <p:spPr>
          <a:xfrm>
            <a:off x="12174379" y="2810351"/>
            <a:ext cx="142779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 rtl="1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B Nazanin" panose="00000400000000000000" pitchFamily="2" charset="-78"/>
              </a:rPr>
              <a:t>سرعت آموزش</a:t>
            </a:r>
            <a:endParaRPr lang="en-US" sz="1750" dirty="0">
              <a:cs typeface="B Nazanin" panose="00000400000000000000" pitchFamily="2" charset="-78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6287810" y="3316962"/>
            <a:ext cx="75411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1" name="Text 8"/>
          <p:cNvSpPr/>
          <p:nvPr/>
        </p:nvSpPr>
        <p:spPr>
          <a:xfrm>
            <a:off x="6514862" y="3460671"/>
            <a:ext cx="142779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 rtl="1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B Nazanin" panose="00000400000000000000" pitchFamily="2" charset="-78"/>
              </a:rPr>
              <a:t>STF</a:t>
            </a:r>
            <a:endParaRPr lang="en-US" sz="1750" dirty="0">
              <a:cs typeface="B Nazanin" panose="00000400000000000000" pitchFamily="2" charset="-78"/>
            </a:endParaRPr>
          </a:p>
        </p:txBody>
      </p:sp>
      <p:sp>
        <p:nvSpPr>
          <p:cNvPr id="12" name="Text 9"/>
          <p:cNvSpPr/>
          <p:nvPr/>
        </p:nvSpPr>
        <p:spPr>
          <a:xfrm>
            <a:off x="8403908" y="3460671"/>
            <a:ext cx="142398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 rtl="1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B Nazanin" panose="00000400000000000000" pitchFamily="2" charset="-78"/>
              </a:rPr>
              <a:t>85%</a:t>
            </a:r>
            <a:endParaRPr lang="en-US" sz="1750" dirty="0">
              <a:cs typeface="B Nazanin" panose="00000400000000000000" pitchFamily="2" charset="-78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10289143" y="3460671"/>
            <a:ext cx="142398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 rtl="1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B Nazanin" panose="00000400000000000000" pitchFamily="2" charset="-78"/>
              </a:rPr>
              <a:t>متوسط</a:t>
            </a:r>
            <a:endParaRPr lang="en-US" sz="1750" dirty="0">
              <a:cs typeface="B Nazanin" panose="00000400000000000000" pitchFamily="2" charset="-78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12174379" y="3460671"/>
            <a:ext cx="142779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 rtl="1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B Nazanin" panose="00000400000000000000" pitchFamily="2" charset="-78"/>
              </a:rPr>
              <a:t>سریع</a:t>
            </a:r>
            <a:endParaRPr lang="en-US" sz="1750" dirty="0">
              <a:cs typeface="B Nazanin" panose="00000400000000000000" pitchFamily="2" charset="-78"/>
            </a:endParaRPr>
          </a:p>
        </p:txBody>
      </p:sp>
      <p:sp>
        <p:nvSpPr>
          <p:cNvPr id="15" name="Shape 12"/>
          <p:cNvSpPr/>
          <p:nvPr/>
        </p:nvSpPr>
        <p:spPr>
          <a:xfrm>
            <a:off x="6287810" y="3967282"/>
            <a:ext cx="75411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6" name="Text 13"/>
          <p:cNvSpPr/>
          <p:nvPr/>
        </p:nvSpPr>
        <p:spPr>
          <a:xfrm>
            <a:off x="6514862" y="4110990"/>
            <a:ext cx="142779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 rtl="1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B Nazanin" panose="00000400000000000000" pitchFamily="2" charset="-78"/>
              </a:rPr>
              <a:t>LTSF</a:t>
            </a:r>
            <a:endParaRPr lang="en-US" sz="1750" dirty="0">
              <a:cs typeface="B Nazanin" panose="00000400000000000000" pitchFamily="2" charset="-78"/>
            </a:endParaRPr>
          </a:p>
        </p:txBody>
      </p:sp>
      <p:sp>
        <p:nvSpPr>
          <p:cNvPr id="17" name="Text 14"/>
          <p:cNvSpPr/>
          <p:nvPr/>
        </p:nvSpPr>
        <p:spPr>
          <a:xfrm>
            <a:off x="8403908" y="4110990"/>
            <a:ext cx="142398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 rtl="1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B Nazanin" panose="00000400000000000000" pitchFamily="2" charset="-78"/>
              </a:rPr>
              <a:t>90%</a:t>
            </a:r>
            <a:endParaRPr lang="en-US" sz="1750" dirty="0">
              <a:cs typeface="B Nazanin" panose="00000400000000000000" pitchFamily="2" charset="-78"/>
            </a:endParaRPr>
          </a:p>
        </p:txBody>
      </p:sp>
      <p:sp>
        <p:nvSpPr>
          <p:cNvPr id="18" name="Text 15"/>
          <p:cNvSpPr/>
          <p:nvPr/>
        </p:nvSpPr>
        <p:spPr>
          <a:xfrm>
            <a:off x="10289143" y="4110990"/>
            <a:ext cx="142398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 rtl="1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B Nazanin" panose="00000400000000000000" pitchFamily="2" charset="-78"/>
              </a:rPr>
              <a:t>بالا</a:t>
            </a:r>
            <a:endParaRPr lang="en-US" sz="1750" dirty="0">
              <a:cs typeface="B Nazanin" panose="00000400000000000000" pitchFamily="2" charset="-78"/>
            </a:endParaRPr>
          </a:p>
        </p:txBody>
      </p:sp>
      <p:sp>
        <p:nvSpPr>
          <p:cNvPr id="19" name="Text 16"/>
          <p:cNvSpPr/>
          <p:nvPr/>
        </p:nvSpPr>
        <p:spPr>
          <a:xfrm>
            <a:off x="12174379" y="4110990"/>
            <a:ext cx="142779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 rtl="1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B Nazanin" panose="00000400000000000000" pitchFamily="2" charset="-78"/>
              </a:rPr>
              <a:t>متوسط</a:t>
            </a:r>
            <a:endParaRPr lang="en-US" sz="1750" dirty="0">
              <a:cs typeface="B Nazanin" panose="00000400000000000000" pitchFamily="2" charset="-78"/>
            </a:endParaRPr>
          </a:p>
        </p:txBody>
      </p:sp>
      <p:sp>
        <p:nvSpPr>
          <p:cNvPr id="20" name="Shape 17"/>
          <p:cNvSpPr/>
          <p:nvPr/>
        </p:nvSpPr>
        <p:spPr>
          <a:xfrm>
            <a:off x="6287810" y="4617601"/>
            <a:ext cx="75411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1" name="Text 18"/>
          <p:cNvSpPr/>
          <p:nvPr/>
        </p:nvSpPr>
        <p:spPr>
          <a:xfrm>
            <a:off x="6514862" y="4761309"/>
            <a:ext cx="142779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 rtl="1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B Nazanin" panose="00000400000000000000" pitchFamily="2" charset="-78"/>
              </a:rPr>
              <a:t>STID</a:t>
            </a:r>
            <a:endParaRPr lang="en-US" sz="1750" dirty="0">
              <a:cs typeface="B Nazanin" panose="00000400000000000000" pitchFamily="2" charset="-78"/>
            </a:endParaRPr>
          </a:p>
        </p:txBody>
      </p:sp>
      <p:sp>
        <p:nvSpPr>
          <p:cNvPr id="22" name="Text 19"/>
          <p:cNvSpPr/>
          <p:nvPr/>
        </p:nvSpPr>
        <p:spPr>
          <a:xfrm>
            <a:off x="8403908" y="4761309"/>
            <a:ext cx="142398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 rtl="1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B Nazanin" panose="00000400000000000000" pitchFamily="2" charset="-78"/>
              </a:rPr>
              <a:t>92%</a:t>
            </a:r>
            <a:endParaRPr lang="en-US" sz="1750" dirty="0">
              <a:cs typeface="B Nazanin" panose="00000400000000000000" pitchFamily="2" charset="-78"/>
            </a:endParaRPr>
          </a:p>
        </p:txBody>
      </p:sp>
      <p:sp>
        <p:nvSpPr>
          <p:cNvPr id="23" name="Text 20"/>
          <p:cNvSpPr/>
          <p:nvPr/>
        </p:nvSpPr>
        <p:spPr>
          <a:xfrm>
            <a:off x="10289143" y="4761309"/>
            <a:ext cx="142398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 rtl="1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B Nazanin" panose="00000400000000000000" pitchFamily="2" charset="-78"/>
              </a:rPr>
              <a:t>بالا</a:t>
            </a:r>
            <a:endParaRPr lang="en-US" sz="1750" dirty="0">
              <a:cs typeface="B Nazanin" panose="00000400000000000000" pitchFamily="2" charset="-78"/>
            </a:endParaRPr>
          </a:p>
        </p:txBody>
      </p:sp>
      <p:sp>
        <p:nvSpPr>
          <p:cNvPr id="24" name="Text 21"/>
          <p:cNvSpPr/>
          <p:nvPr/>
        </p:nvSpPr>
        <p:spPr>
          <a:xfrm>
            <a:off x="12174379" y="4761309"/>
            <a:ext cx="142779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 rtl="1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B Nazanin" panose="00000400000000000000" pitchFamily="2" charset="-78"/>
              </a:rPr>
              <a:t>متوسط</a:t>
            </a:r>
            <a:endParaRPr lang="en-US" sz="1750" dirty="0">
              <a:cs typeface="B Nazanin" panose="00000400000000000000" pitchFamily="2" charset="-78"/>
            </a:endParaRPr>
          </a:p>
        </p:txBody>
      </p:sp>
      <p:sp>
        <p:nvSpPr>
          <p:cNvPr id="25" name="Text 22"/>
          <p:cNvSpPr/>
          <p:nvPr/>
        </p:nvSpPr>
        <p:spPr>
          <a:xfrm>
            <a:off x="6280190" y="5530691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 rtl="1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B Nazanin" panose="00000400000000000000" pitchFamily="2" charset="-78"/>
              </a:rPr>
              <a:t>نتایج نشان می‌دهد مدل STID با بهترین دقت و پایداری در پیش‌بینی سری‌های زمانی چندمتغیره عمل می‌کند. ارزیابی متمرکز و استفاده از معیارهای یکپارچه، مقایسه درست و دقیق مدل‌ها را ممکن ساخته است.</a:t>
            </a:r>
            <a:endParaRPr lang="en-US" sz="1750" dirty="0">
              <a:cs typeface="B Nazanin" panose="00000400000000000000" pitchFamily="2" charset="-78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711DB2B-529D-BCC7-BE98-75A85AABC108}"/>
              </a:ext>
            </a:extLst>
          </p:cNvPr>
          <p:cNvSpPr/>
          <p:nvPr/>
        </p:nvSpPr>
        <p:spPr>
          <a:xfrm>
            <a:off x="12720880" y="7593496"/>
            <a:ext cx="1868557" cy="556591"/>
          </a:xfrm>
          <a:prstGeom prst="rect">
            <a:avLst/>
          </a:prstGeom>
          <a:solidFill>
            <a:srgbClr val="141E24"/>
          </a:solidFill>
          <a:ln>
            <a:solidFill>
              <a:srgbClr val="141E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 rtl="1"/>
            <a:endParaRPr lang="en-US">
              <a:cs typeface="B Nazanin" panose="00000400000000000000" pitchFamily="2" charset="-78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647837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 rtl="1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B Nazanin" panose="00000400000000000000" pitchFamily="2" charset="-78"/>
              </a:rPr>
              <a:t>جریان آموزش یکپارچه </a:t>
            </a:r>
            <a:r>
              <a:rPr lang="en-US" sz="4450" b="1" dirty="0" err="1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B Nazanin" panose="00000400000000000000" pitchFamily="2" charset="-78"/>
              </a:rPr>
              <a:t>BasicTS</a:t>
            </a:r>
            <a:r>
              <a:rPr lang="en-US" sz="44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B Nazanin" panose="00000400000000000000" pitchFamily="2" charset="-78"/>
              </a:rPr>
              <a:t>+</a:t>
            </a:r>
            <a:r>
              <a:rPr lang="fa-IR" sz="44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B Nazanin" panose="00000400000000000000" pitchFamily="2" charset="-78"/>
              </a:rPr>
              <a:t> </a:t>
            </a:r>
            <a:r>
              <a:rPr lang="en-US" sz="44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B Nazanin" panose="00000400000000000000" pitchFamily="2" charset="-78"/>
              </a:rPr>
              <a:t> و معیارسنجی استاندارد</a:t>
            </a:r>
            <a:endParaRPr lang="en-US" sz="4450" dirty="0">
              <a:cs typeface="B Nazanin" panose="00000400000000000000" pitchFamily="2" charset="-78"/>
            </a:endParaRPr>
          </a:p>
        </p:txBody>
      </p:sp>
      <p:sp>
        <p:nvSpPr>
          <p:cNvPr id="4" name="Shape 1"/>
          <p:cNvSpPr/>
          <p:nvPr/>
        </p:nvSpPr>
        <p:spPr>
          <a:xfrm>
            <a:off x="5035716" y="540555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530906" y="5483423"/>
            <a:ext cx="342149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 rtl="1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B Nazanin" panose="00000400000000000000" pitchFamily="2" charset="-78"/>
              </a:rPr>
              <a:t>BasicTS+ Benchmark</a:t>
            </a:r>
            <a:endParaRPr lang="en-US" sz="2200" dirty="0">
              <a:cs typeface="B Nazanin" panose="00000400000000000000" pitchFamily="2" charset="-78"/>
            </a:endParaRPr>
          </a:p>
        </p:txBody>
      </p:sp>
      <p:sp>
        <p:nvSpPr>
          <p:cNvPr id="6" name="Text 3"/>
          <p:cNvSpPr/>
          <p:nvPr/>
        </p:nvSpPr>
        <p:spPr>
          <a:xfrm>
            <a:off x="1530906" y="6328172"/>
            <a:ext cx="342149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 rtl="1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B Nazanin" panose="00000400000000000000" pitchFamily="2" charset="-78"/>
              </a:rPr>
              <a:t>ایجاد یک خط‌مشی آموزش یکپارچه که بارگذاری داده‌ها، اجرای مدل‌ها و نرمال‌سازی را پوشش می‌دهد.</a:t>
            </a:r>
            <a:endParaRPr lang="en-US" sz="1750" dirty="0">
              <a:cs typeface="B Nazanin" panose="00000400000000000000" pitchFamily="2" charset="-78"/>
            </a:endParaRPr>
          </a:p>
        </p:txBody>
      </p:sp>
      <p:sp>
        <p:nvSpPr>
          <p:cNvPr id="7" name="Shape 4"/>
          <p:cNvSpPr/>
          <p:nvPr/>
        </p:nvSpPr>
        <p:spPr>
          <a:xfrm>
            <a:off x="9517960" y="544163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6559272" y="548342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 rtl="1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B Nazanin" panose="00000400000000000000" pitchFamily="2" charset="-78"/>
              </a:rPr>
              <a:t>ترفندهای آموزشی</a:t>
            </a:r>
            <a:endParaRPr lang="en-US" sz="2200" dirty="0">
              <a:cs typeface="B Nazanin" panose="00000400000000000000" pitchFamily="2" charset="-78"/>
            </a:endParaRPr>
          </a:p>
        </p:txBody>
      </p:sp>
      <p:sp>
        <p:nvSpPr>
          <p:cNvPr id="9" name="Text 6"/>
          <p:cNvSpPr/>
          <p:nvPr/>
        </p:nvSpPr>
        <p:spPr>
          <a:xfrm>
            <a:off x="5973008" y="5973842"/>
            <a:ext cx="342149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 rtl="1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B Nazanin" panose="00000400000000000000" pitchFamily="2" charset="-78"/>
              </a:rPr>
              <a:t>در نظر گرفتن روش‌هایی برای بهبود فرآیند آموزش شامل تکنیک‌های نرمال‌سازی و استانداردسازی ارزیابی.</a:t>
            </a:r>
            <a:endParaRPr lang="en-US" sz="1750" dirty="0">
              <a:cs typeface="B Nazanin" panose="00000400000000000000" pitchFamily="2" charset="-78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13960063" y="539436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1001375" y="548342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 rtl="1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B Nazanin" panose="00000400000000000000" pitchFamily="2" charset="-78"/>
              </a:rPr>
              <a:t>استانداردسازی ارزیابی</a:t>
            </a:r>
            <a:endParaRPr lang="en-US" sz="2200" dirty="0">
              <a:cs typeface="B Nazanin" panose="00000400000000000000" pitchFamily="2" charset="-78"/>
            </a:endParaRPr>
          </a:p>
        </p:txBody>
      </p:sp>
      <p:sp>
        <p:nvSpPr>
          <p:cNvPr id="12" name="Text 9"/>
          <p:cNvSpPr/>
          <p:nvPr/>
        </p:nvSpPr>
        <p:spPr>
          <a:xfrm>
            <a:off x="10415111" y="5973842"/>
            <a:ext cx="342149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 rtl="1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B Nazanin" panose="00000400000000000000" pitchFamily="2" charset="-78"/>
              </a:rPr>
              <a:t>بهبود یکپارچگی نتایج به کمک شیوه‌های استاندارد ارزیابی به منظور مقایسه بهتر مدل‌ها.</a:t>
            </a:r>
            <a:endParaRPr lang="en-US" sz="1750" dirty="0">
              <a:cs typeface="B Nazanin" panose="00000400000000000000" pitchFamily="2" charset="-78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E498BA9-8762-2154-B6B2-7213B1848332}"/>
              </a:ext>
            </a:extLst>
          </p:cNvPr>
          <p:cNvSpPr/>
          <p:nvPr/>
        </p:nvSpPr>
        <p:spPr>
          <a:xfrm>
            <a:off x="12720880" y="7593496"/>
            <a:ext cx="1868557" cy="556591"/>
          </a:xfrm>
          <a:prstGeom prst="rect">
            <a:avLst/>
          </a:prstGeom>
          <a:solidFill>
            <a:srgbClr val="141E24"/>
          </a:solidFill>
          <a:ln>
            <a:solidFill>
              <a:srgbClr val="141E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 rtl="1"/>
            <a:endParaRPr lang="en-US">
              <a:cs typeface="B Nazanin" panose="00000400000000000000" pitchFamily="2" charset="-78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693444" y="2721412"/>
            <a:ext cx="914316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 rtl="1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B Nazanin" panose="00000400000000000000" pitchFamily="2" charset="-78"/>
              </a:rPr>
              <a:t>تحلیل ناهمگونی زمانی و مکانی در داده‌ها</a:t>
            </a:r>
            <a:endParaRPr lang="en-US" sz="4450" dirty="0">
              <a:cs typeface="B Nazanin" panose="00000400000000000000" pitchFamily="2" charset="-78"/>
            </a:endParaRPr>
          </a:p>
        </p:txBody>
      </p:sp>
      <p:sp>
        <p:nvSpPr>
          <p:cNvPr id="3" name="Text 1"/>
          <p:cNvSpPr/>
          <p:nvPr/>
        </p:nvSpPr>
        <p:spPr>
          <a:xfrm>
            <a:off x="4203263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 rtl="1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B Nazanin" panose="00000400000000000000" pitchFamily="2" charset="-78"/>
              </a:rPr>
              <a:t>دسته‌بندی داده‌ها</a:t>
            </a:r>
            <a:endParaRPr lang="en-US" sz="2200" dirty="0">
              <a:cs typeface="B Nazanin" panose="00000400000000000000" pitchFamily="2" charset="-78"/>
            </a:endParaRPr>
          </a:p>
        </p:txBody>
      </p:sp>
      <p:sp>
        <p:nvSpPr>
          <p:cNvPr id="4" name="Text 2"/>
          <p:cNvSpPr/>
          <p:nvPr/>
        </p:nvSpPr>
        <p:spPr>
          <a:xfrm>
            <a:off x="793790" y="457831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 rtl="1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B Nazanin" panose="00000400000000000000" pitchFamily="2" charset="-78"/>
              </a:rPr>
              <a:t>روش‌های مختلفی برای تقسیم‌بندی داده‌ها بر اساس ویژگی‌های زمانی و مکانی ارائه شده است.</a:t>
            </a:r>
            <a:endParaRPr lang="en-US" sz="1750" dirty="0">
              <a:cs typeface="B Nazanin" panose="00000400000000000000" pitchFamily="2" charset="-78"/>
            </a:endParaRPr>
          </a:p>
        </p:txBody>
      </p:sp>
      <p:sp>
        <p:nvSpPr>
          <p:cNvPr id="5" name="Text 3"/>
          <p:cNvSpPr/>
          <p:nvPr/>
        </p:nvSpPr>
        <p:spPr>
          <a:xfrm>
            <a:off x="10428803" y="3997166"/>
            <a:ext cx="341542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 rtl="1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B Nazanin" panose="00000400000000000000" pitchFamily="2" charset="-78"/>
              </a:rPr>
              <a:t>محاسبه </a:t>
            </a:r>
            <a:r>
              <a:rPr lang="en-US" sz="2200" b="1" dirty="0" err="1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B Nazanin" panose="00000400000000000000" pitchFamily="2" charset="-78"/>
              </a:rPr>
              <a:t>شاخص‌های</a:t>
            </a:r>
            <a:r>
              <a:rPr lang="en-US" sz="220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B Nazanin" panose="00000400000000000000" pitchFamily="2" charset="-78"/>
              </a:rPr>
              <a:t> r1</a:t>
            </a:r>
            <a:r>
              <a:rPr lang="fa-IR" sz="220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B Nazanin" panose="00000400000000000000" pitchFamily="2" charset="-78"/>
              </a:rPr>
              <a:t> </a:t>
            </a:r>
            <a:r>
              <a:rPr lang="en-US" sz="220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B Nazanin" panose="00000400000000000000" pitchFamily="2" charset="-78"/>
              </a:rPr>
              <a:t> و r2</a:t>
            </a:r>
            <a:endParaRPr lang="en-US" sz="2200" dirty="0">
              <a:cs typeface="B Nazanin" panose="00000400000000000000" pitchFamily="2" charset="-78"/>
            </a:endParaRPr>
          </a:p>
        </p:txBody>
      </p:sp>
      <p:sp>
        <p:nvSpPr>
          <p:cNvPr id="6" name="Text 4"/>
          <p:cNvSpPr/>
          <p:nvPr/>
        </p:nvSpPr>
        <p:spPr>
          <a:xfrm>
            <a:off x="7599521" y="457831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 rtl="1">
              <a:lnSpc>
                <a:spcPts val="2850"/>
              </a:lnSpc>
              <a:buNone/>
            </a:pPr>
            <a:r>
              <a:rPr lang="en-US" sz="1750" dirty="0" err="1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B Nazanin" panose="00000400000000000000" pitchFamily="2" charset="-78"/>
              </a:rPr>
              <a:t>معیارهای</a:t>
            </a: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B Nazanin" panose="00000400000000000000" pitchFamily="2" charset="-78"/>
              </a:rPr>
              <a:t> r1</a:t>
            </a:r>
            <a:r>
              <a:rPr lang="fa-IR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B Nazanin" panose="00000400000000000000" pitchFamily="2" charset="-78"/>
              </a:rPr>
              <a:t> </a:t>
            </a: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B Nazanin" panose="00000400000000000000" pitchFamily="2" charset="-78"/>
              </a:rPr>
              <a:t> و r2</a:t>
            </a:r>
            <a:r>
              <a:rPr lang="fa-IR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B Nazanin" panose="00000400000000000000" pitchFamily="2" charset="-78"/>
              </a:rPr>
              <a:t> </a:t>
            </a: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B Nazanin" panose="00000400000000000000" pitchFamily="2" charset="-78"/>
              </a:rPr>
              <a:t> برای سنجش ناهمگونی‌ها و پویایی‌های داده‌ها استفاده می‌شوند تا تاثیر آن‌ها بر عملکرد مدل‌ها بررسی گردد.</a:t>
            </a:r>
            <a:endParaRPr lang="en-US" sz="1750" dirty="0">
              <a:cs typeface="B Nazanin" panose="00000400000000000000" pitchFamily="2" charset="-78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B3363A9-CC07-18A4-6023-02668BEFEFFC}"/>
              </a:ext>
            </a:extLst>
          </p:cNvPr>
          <p:cNvSpPr/>
          <p:nvPr/>
        </p:nvSpPr>
        <p:spPr>
          <a:xfrm>
            <a:off x="12720880" y="7593496"/>
            <a:ext cx="1868557" cy="556591"/>
          </a:xfrm>
          <a:prstGeom prst="rect">
            <a:avLst/>
          </a:prstGeom>
          <a:solidFill>
            <a:srgbClr val="141E24"/>
          </a:solidFill>
          <a:ln>
            <a:solidFill>
              <a:srgbClr val="141E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 rtl="1"/>
            <a:endParaRPr lang="en-US">
              <a:cs typeface="B Nazanin" panose="00000400000000000000" pitchFamily="2" charset="-78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07453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 rtl="1">
              <a:lnSpc>
                <a:spcPts val="5550"/>
              </a:lnSpc>
              <a:buNone/>
            </a:pPr>
            <a:r>
              <a:rPr lang="en-US" sz="4450" b="1" dirty="0" err="1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B Nazanin" panose="00000400000000000000" pitchFamily="2" charset="-78"/>
              </a:rPr>
              <a:t>مدل</a:t>
            </a:r>
            <a:r>
              <a:rPr lang="en-US" sz="44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B Nazanin" panose="00000400000000000000" pitchFamily="2" charset="-78"/>
              </a:rPr>
              <a:t> STID</a:t>
            </a:r>
            <a:r>
              <a:rPr lang="fa-IR" sz="44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B Nazanin" panose="00000400000000000000" pitchFamily="2" charset="-78"/>
              </a:rPr>
              <a:t> </a:t>
            </a:r>
            <a:r>
              <a:rPr lang="en-US" sz="44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B Nazanin" panose="00000400000000000000" pitchFamily="2" charset="-78"/>
              </a:rPr>
              <a:t> و فرآیند آموزش یکپارچه</a:t>
            </a:r>
            <a:endParaRPr lang="en-US" sz="4450" dirty="0">
              <a:cs typeface="B Nazanin" panose="00000400000000000000" pitchFamily="2" charset="-78"/>
            </a:endParaRPr>
          </a:p>
        </p:txBody>
      </p:sp>
      <p:sp>
        <p:nvSpPr>
          <p:cNvPr id="4" name="Shape 1"/>
          <p:cNvSpPr/>
          <p:nvPr/>
        </p:nvSpPr>
        <p:spPr>
          <a:xfrm>
            <a:off x="4685348" y="2832259"/>
            <a:ext cx="3664863" cy="2410897"/>
          </a:xfrm>
          <a:prstGeom prst="roundRect">
            <a:avLst>
              <a:gd name="adj" fmla="val 3952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5280541" y="306669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 rtl="1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B Nazanin" panose="00000400000000000000" pitchFamily="2" charset="-78"/>
              </a:rPr>
              <a:t>مدل STID</a:t>
            </a:r>
            <a:endParaRPr lang="en-US" sz="2200" dirty="0">
              <a:cs typeface="B Nazanin" panose="00000400000000000000" pitchFamily="2" charset="-78"/>
            </a:endParaRPr>
          </a:p>
        </p:txBody>
      </p:sp>
      <p:sp>
        <p:nvSpPr>
          <p:cNvPr id="6" name="Text 3"/>
          <p:cNvSpPr/>
          <p:nvPr/>
        </p:nvSpPr>
        <p:spPr>
          <a:xfrm>
            <a:off x="4919782" y="3557111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 rtl="1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B Nazanin" panose="00000400000000000000" pitchFamily="2" charset="-78"/>
              </a:rPr>
              <a:t>یک مدل پیشرفته جهت تحلیل سری‌های زمانی با در نظر گرفتن وابستگی‌های زمانی و مکانی.</a:t>
            </a:r>
            <a:endParaRPr lang="en-US" sz="1750" dirty="0">
              <a:cs typeface="B Nazanin" panose="00000400000000000000" pitchFamily="2" charset="-78"/>
            </a:endParaRPr>
          </a:p>
        </p:txBody>
      </p:sp>
      <p:sp>
        <p:nvSpPr>
          <p:cNvPr id="7" name="Shape 4"/>
          <p:cNvSpPr/>
          <p:nvPr/>
        </p:nvSpPr>
        <p:spPr>
          <a:xfrm>
            <a:off x="793671" y="2832259"/>
            <a:ext cx="3664863" cy="2410897"/>
          </a:xfrm>
          <a:prstGeom prst="roundRect">
            <a:avLst>
              <a:gd name="adj" fmla="val 3952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388864" y="306669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 rtl="1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B Nazanin" panose="00000400000000000000" pitchFamily="2" charset="-78"/>
              </a:rPr>
              <a:t>تابع آموزش</a:t>
            </a:r>
            <a:endParaRPr lang="en-US" sz="2200" dirty="0">
              <a:cs typeface="B Nazanin" panose="00000400000000000000" pitchFamily="2" charset="-78"/>
            </a:endParaRPr>
          </a:p>
        </p:txBody>
      </p:sp>
      <p:sp>
        <p:nvSpPr>
          <p:cNvPr id="9" name="Text 6"/>
          <p:cNvSpPr/>
          <p:nvPr/>
        </p:nvSpPr>
        <p:spPr>
          <a:xfrm>
            <a:off x="1028105" y="3557111"/>
            <a:ext cx="319599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 rtl="1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B Nazanin" panose="00000400000000000000" pitchFamily="2" charset="-78"/>
              </a:rPr>
              <a:t>ادغام روش‌هایی مانند یادگیری دوره‌ای (curriculum learning)</a:t>
            </a:r>
            <a:r>
              <a:rPr lang="fa-IR" sz="1750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B Nazanin" panose="00000400000000000000" pitchFamily="2" charset="-78"/>
              </a:rPr>
              <a:t> </a:t>
            </a:r>
            <a:r>
              <a:rPr lang="en-US" sz="1750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B Nazanin" panose="00000400000000000000" pitchFamily="2" charset="-78"/>
              </a:rPr>
              <a:t> و برش گرادیان برای بهبود پایداری آموزش.</a:t>
            </a:r>
            <a:endParaRPr lang="en-US" sz="1750" dirty="0">
              <a:cs typeface="B Nazanin" panose="00000400000000000000" pitchFamily="2" charset="-78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793790" y="5469969"/>
            <a:ext cx="7556421" cy="1685092"/>
          </a:xfrm>
          <a:prstGeom prst="roundRect">
            <a:avLst>
              <a:gd name="adj" fmla="val 5654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5280541" y="57044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 rtl="1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B Nazanin" panose="00000400000000000000" pitchFamily="2" charset="-78"/>
              </a:rPr>
              <a:t>فرآیند آموزش یکپارچه</a:t>
            </a:r>
            <a:endParaRPr lang="en-US" sz="2200" dirty="0">
              <a:cs typeface="B Nazanin" panose="00000400000000000000" pitchFamily="2" charset="-78"/>
            </a:endParaRPr>
          </a:p>
        </p:txBody>
      </p:sp>
      <p:sp>
        <p:nvSpPr>
          <p:cNvPr id="12" name="Text 9"/>
          <p:cNvSpPr/>
          <p:nvPr/>
        </p:nvSpPr>
        <p:spPr>
          <a:xfrm>
            <a:off x="1028224" y="6194822"/>
            <a:ext cx="70875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 rtl="1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B Nazanin" panose="00000400000000000000" pitchFamily="2" charset="-78"/>
              </a:rPr>
              <a:t>یک روند منسجم و قابل تنظیم برای آموزش مدل که امکان بهبود عملکرد و انعطاف‌پذیری را فراهم می‌کند.</a:t>
            </a:r>
            <a:endParaRPr lang="en-US" sz="1750" dirty="0">
              <a:cs typeface="B Nazanin" panose="00000400000000000000" pitchFamily="2" charset="-78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66962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 rtl="1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B Nazanin" panose="00000400000000000000" pitchFamily="2" charset="-78"/>
              </a:rPr>
              <a:t>مقایسه شبکه‌های عصبی پیشرفته و پایه بر اساس الگوهای زمانی</a:t>
            </a:r>
            <a:endParaRPr lang="en-US" sz="4450" dirty="0">
              <a:cs typeface="B Nazanin" panose="00000400000000000000" pitchFamily="2" charset="-78"/>
            </a:endParaRPr>
          </a:p>
        </p:txBody>
      </p:sp>
      <p:sp>
        <p:nvSpPr>
          <p:cNvPr id="3" name="Text 1"/>
          <p:cNvSpPr/>
          <p:nvPr/>
        </p:nvSpPr>
        <p:spPr>
          <a:xfrm>
            <a:off x="4203263" y="435149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 rtl="1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B Nazanin" panose="00000400000000000000" pitchFamily="2" charset="-78"/>
              </a:rPr>
              <a:t>فرضیات اولیه</a:t>
            </a:r>
            <a:endParaRPr lang="en-US" sz="2200" dirty="0">
              <a:cs typeface="B Nazanin" panose="00000400000000000000" pitchFamily="2" charset="-78"/>
            </a:endParaRPr>
          </a:p>
        </p:txBody>
      </p:sp>
      <p:sp>
        <p:nvSpPr>
          <p:cNvPr id="4" name="Text 2"/>
          <p:cNvSpPr/>
          <p:nvPr/>
        </p:nvSpPr>
        <p:spPr>
          <a:xfrm>
            <a:off x="793790" y="493264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 rtl="1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B Nazanin" panose="00000400000000000000" pitchFamily="2" charset="-78"/>
              </a:rPr>
              <a:t>شبکه‌های پیشرفته قادر به شناسایی الگوهای پیچیده‌تر و غیرخطی نسبت به مدل‌های پایه هستند.</a:t>
            </a:r>
            <a:endParaRPr lang="en-US" sz="1750" dirty="0">
              <a:cs typeface="B Nazanin" panose="00000400000000000000" pitchFamily="2" charset="-78"/>
            </a:endParaRPr>
          </a:p>
        </p:txBody>
      </p:sp>
      <p:sp>
        <p:nvSpPr>
          <p:cNvPr id="5" name="Text 3"/>
          <p:cNvSpPr/>
          <p:nvPr/>
        </p:nvSpPr>
        <p:spPr>
          <a:xfrm>
            <a:off x="11008995" y="435149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 rtl="1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B Nazanin" panose="00000400000000000000" pitchFamily="2" charset="-78"/>
              </a:rPr>
              <a:t>طراحی آزمایش‌ها</a:t>
            </a:r>
            <a:endParaRPr lang="en-US" sz="2200" dirty="0">
              <a:cs typeface="B Nazanin" panose="00000400000000000000" pitchFamily="2" charset="-78"/>
            </a:endParaRPr>
          </a:p>
        </p:txBody>
      </p:sp>
      <p:sp>
        <p:nvSpPr>
          <p:cNvPr id="6" name="Text 4"/>
          <p:cNvSpPr/>
          <p:nvPr/>
        </p:nvSpPr>
        <p:spPr>
          <a:xfrm>
            <a:off x="7599521" y="493264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 rtl="1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B Nazanin" panose="00000400000000000000" pitchFamily="2" charset="-78"/>
              </a:rPr>
              <a:t>ساختارهای آزمایشی برای بررسی اثر الگوهای زمانی بر عملکرد این دو نوع شبکه طراحی شده است.</a:t>
            </a:r>
            <a:endParaRPr lang="en-US" sz="1750" dirty="0">
              <a:cs typeface="B Nazanin" panose="00000400000000000000" pitchFamily="2" charset="-78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1F4F57C-43EA-4E2E-3F52-01648707E664}"/>
              </a:ext>
            </a:extLst>
          </p:cNvPr>
          <p:cNvSpPr/>
          <p:nvPr/>
        </p:nvSpPr>
        <p:spPr>
          <a:xfrm>
            <a:off x="12720880" y="7593496"/>
            <a:ext cx="1868557" cy="556591"/>
          </a:xfrm>
          <a:prstGeom prst="rect">
            <a:avLst/>
          </a:prstGeom>
          <a:solidFill>
            <a:srgbClr val="141E24"/>
          </a:solidFill>
          <a:ln>
            <a:solidFill>
              <a:srgbClr val="141E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 rtl="1"/>
            <a:endParaRPr lang="en-US">
              <a:cs typeface="B Nazanin" panose="00000400000000000000" pitchFamily="2" charset="-78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73116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 rtl="1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B Nazanin" panose="00000400000000000000" pitchFamily="2" charset="-78"/>
              </a:rPr>
              <a:t>وابستگی‌های مکانی و معیارهای تشخیص ناهمگونی</a:t>
            </a:r>
            <a:endParaRPr lang="en-US" sz="4450" dirty="0">
              <a:cs typeface="B Nazanin" panose="00000400000000000000" pitchFamily="2" charset="-78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02540" y="2488883"/>
            <a:ext cx="1134070" cy="166985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9084469" y="2715697"/>
            <a:ext cx="327791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 rtl="1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B Nazanin" panose="00000400000000000000" pitchFamily="2" charset="-78"/>
              </a:rPr>
              <a:t>زمانی استفاده </a:t>
            </a:r>
            <a:r>
              <a:rPr lang="en-US" sz="2200" b="1" dirty="0" err="1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B Nazanin" panose="00000400000000000000" pitchFamily="2" charset="-78"/>
              </a:rPr>
              <a:t>از</a:t>
            </a:r>
            <a:r>
              <a:rPr lang="en-US" sz="22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B Nazanin" panose="00000400000000000000" pitchFamily="2" charset="-78"/>
              </a:rPr>
              <a:t> </a:t>
            </a:r>
            <a:r>
              <a:rPr lang="fa-IR" sz="22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B Nazanin" panose="00000400000000000000" pitchFamily="2" charset="-78"/>
              </a:rPr>
              <a:t> </a:t>
            </a:r>
            <a:r>
              <a:rPr lang="en-US" sz="22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B Nazanin" panose="00000400000000000000" pitchFamily="2" charset="-78"/>
              </a:rPr>
              <a:t>GCN</a:t>
            </a:r>
            <a:r>
              <a:rPr lang="fa-IR" sz="22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B Nazanin" panose="00000400000000000000" pitchFamily="2" charset="-78"/>
              </a:rPr>
              <a:t> </a:t>
            </a:r>
            <a:r>
              <a:rPr lang="en-US" sz="2200" b="1" dirty="0" err="1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B Nazanin" panose="00000400000000000000" pitchFamily="2" charset="-78"/>
              </a:rPr>
              <a:t>ها</a:t>
            </a:r>
            <a:endParaRPr lang="en-US" sz="2200" dirty="0">
              <a:cs typeface="B Nazanin" panose="00000400000000000000" pitchFamily="2" charset="-78"/>
            </a:endParaRPr>
          </a:p>
        </p:txBody>
      </p:sp>
      <p:sp>
        <p:nvSpPr>
          <p:cNvPr id="6" name="Text 2"/>
          <p:cNvSpPr/>
          <p:nvPr/>
        </p:nvSpPr>
        <p:spPr>
          <a:xfrm>
            <a:off x="6280190" y="3206115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 rtl="1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B Nazanin" panose="00000400000000000000" pitchFamily="2" charset="-78"/>
              </a:rPr>
              <a:t>برای مدل‌سازی وابستگی‌های مکانی پیچیده و غیرخطی در داده‌ها و افزایش دقت پیش‌بینی.</a:t>
            </a:r>
            <a:endParaRPr lang="en-US" sz="1750" dirty="0">
              <a:cs typeface="B Nazanin" panose="00000400000000000000" pitchFamily="2" charset="-78"/>
            </a:endParaRPr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02540" y="4158734"/>
            <a:ext cx="1134070" cy="166985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9362003" y="4385548"/>
            <a:ext cx="300037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 rtl="1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B Nazanin" panose="00000400000000000000" pitchFamily="2" charset="-78"/>
              </a:rPr>
              <a:t>توابع جاسازی هویت مکانی</a:t>
            </a:r>
            <a:endParaRPr lang="en-US" sz="2200" dirty="0">
              <a:cs typeface="B Nazanin" panose="00000400000000000000" pitchFamily="2" charset="-78"/>
            </a:endParaRPr>
          </a:p>
        </p:txBody>
      </p:sp>
      <p:sp>
        <p:nvSpPr>
          <p:cNvPr id="9" name="Text 4"/>
          <p:cNvSpPr/>
          <p:nvPr/>
        </p:nvSpPr>
        <p:spPr>
          <a:xfrm>
            <a:off x="6280190" y="4875967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 rtl="1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B Nazanin" panose="00000400000000000000" pitchFamily="2" charset="-78"/>
              </a:rPr>
              <a:t>استفاده </a:t>
            </a:r>
            <a:r>
              <a:rPr lang="en-US" sz="1750" dirty="0" err="1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B Nazanin" panose="00000400000000000000" pitchFamily="2" charset="-78"/>
              </a:rPr>
              <a:t>از</a:t>
            </a: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B Nazanin" panose="00000400000000000000" pitchFamily="2" charset="-78"/>
              </a:rPr>
              <a:t> embedding</a:t>
            </a:r>
            <a:r>
              <a:rPr lang="fa-IR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B Nazanin" panose="00000400000000000000" pitchFamily="2" charset="-78"/>
              </a:rPr>
              <a:t> </a:t>
            </a:r>
            <a:r>
              <a:rPr lang="en-US" sz="1750" dirty="0" err="1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B Nazanin" panose="00000400000000000000" pitchFamily="2" charset="-78"/>
              </a:rPr>
              <a:t>ها</a:t>
            </a: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B Nazanin" panose="00000400000000000000" pitchFamily="2" charset="-78"/>
              </a:rPr>
              <a:t> برای تفکیک و تشخیص بهتر ویژگی‌های فضای داده‌ها.</a:t>
            </a:r>
            <a:endParaRPr lang="en-US" sz="1750" dirty="0">
              <a:cs typeface="B Nazanin" panose="00000400000000000000" pitchFamily="2" charset="-78"/>
            </a:endParaRPr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02540" y="5828586"/>
            <a:ext cx="1134070" cy="166985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497735" y="6055400"/>
            <a:ext cx="286464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 rtl="1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B Nazanin" panose="00000400000000000000" pitchFamily="2" charset="-78"/>
              </a:rPr>
              <a:t>معیارهای نامشخص بودن</a:t>
            </a:r>
            <a:endParaRPr lang="en-US" sz="2200" dirty="0">
              <a:cs typeface="B Nazanin" panose="00000400000000000000" pitchFamily="2" charset="-78"/>
            </a:endParaRPr>
          </a:p>
        </p:txBody>
      </p:sp>
      <p:sp>
        <p:nvSpPr>
          <p:cNvPr id="12" name="Text 6"/>
          <p:cNvSpPr/>
          <p:nvPr/>
        </p:nvSpPr>
        <p:spPr>
          <a:xfrm>
            <a:off x="6280190" y="6545818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 rtl="1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B Nazanin" panose="00000400000000000000" pitchFamily="2" charset="-78"/>
              </a:rPr>
              <a:t>تعریف معیارهایی برای سنجش و مدل‌سازی همزمان پویایی‌های مکانی و ناسازگاری‌های فضایی.</a:t>
            </a:r>
            <a:endParaRPr lang="en-US" sz="1750" dirty="0">
              <a:cs typeface="B Nazanin" panose="00000400000000000000" pitchFamily="2" charset="-78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7077EA7-B6C7-431A-BDEA-65B3A1DE59DF}"/>
              </a:ext>
            </a:extLst>
          </p:cNvPr>
          <p:cNvSpPr/>
          <p:nvPr/>
        </p:nvSpPr>
        <p:spPr>
          <a:xfrm>
            <a:off x="12720880" y="7593496"/>
            <a:ext cx="1868557" cy="556591"/>
          </a:xfrm>
          <a:prstGeom prst="rect">
            <a:avLst/>
          </a:prstGeom>
          <a:solidFill>
            <a:srgbClr val="141E24"/>
          </a:solidFill>
          <a:ln>
            <a:solidFill>
              <a:srgbClr val="141E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 rtl="1"/>
            <a:endParaRPr lang="en-US">
              <a:cs typeface="B Nazanin" panose="00000400000000000000" pitchFamily="2" charset="-78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71497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 rtl="1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B Nazanin" panose="00000400000000000000" pitchFamily="2" charset="-78"/>
              </a:rPr>
              <a:t>معیارسنجی مدل‌ها در مجموعه داده‌های ناهمگن</a:t>
            </a:r>
            <a:endParaRPr lang="en-US" sz="4450" dirty="0">
              <a:cs typeface="B Nazanin" panose="00000400000000000000" pitchFamily="2" charset="-78"/>
            </a:endParaRPr>
          </a:p>
        </p:txBody>
      </p:sp>
      <p:sp>
        <p:nvSpPr>
          <p:cNvPr id="4" name="Shape 1"/>
          <p:cNvSpPr/>
          <p:nvPr/>
        </p:nvSpPr>
        <p:spPr>
          <a:xfrm>
            <a:off x="7839908" y="347269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7924979" y="3515201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 rtl="1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B Nazanin" panose="00000400000000000000" pitchFamily="2" charset="-78"/>
              </a:rPr>
              <a:t>1</a:t>
            </a:r>
            <a:endParaRPr lang="en-US" sz="2650" dirty="0">
              <a:cs typeface="B Nazanin" panose="00000400000000000000" pitchFamily="2" charset="-78"/>
            </a:endParaRPr>
          </a:p>
        </p:txBody>
      </p:sp>
      <p:sp>
        <p:nvSpPr>
          <p:cNvPr id="6" name="Text 3"/>
          <p:cNvSpPr/>
          <p:nvPr/>
        </p:nvSpPr>
        <p:spPr>
          <a:xfrm>
            <a:off x="4777859" y="35505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 rtl="1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B Nazanin" panose="00000400000000000000" pitchFamily="2" charset="-78"/>
              </a:rPr>
              <a:t>عملکرد مدل STF</a:t>
            </a:r>
            <a:endParaRPr lang="en-US" sz="2200" dirty="0">
              <a:cs typeface="B Nazanin" panose="00000400000000000000" pitchFamily="2" charset="-78"/>
            </a:endParaRPr>
          </a:p>
        </p:txBody>
      </p:sp>
      <p:sp>
        <p:nvSpPr>
          <p:cNvPr id="7" name="Text 4"/>
          <p:cNvSpPr/>
          <p:nvPr/>
        </p:nvSpPr>
        <p:spPr>
          <a:xfrm>
            <a:off x="4713684" y="4040981"/>
            <a:ext cx="289941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 rtl="1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B Nazanin" panose="00000400000000000000" pitchFamily="2" charset="-78"/>
              </a:rPr>
              <a:t>شاخص‌های کلیدی در موقعیت‌های زمانی کوتاه، ثابت و میان‌مدت.</a:t>
            </a:r>
            <a:endParaRPr lang="en-US" sz="1750" dirty="0">
              <a:cs typeface="B Nazanin" panose="00000400000000000000" pitchFamily="2" charset="-78"/>
            </a:endParaRPr>
          </a:p>
        </p:txBody>
      </p:sp>
      <p:sp>
        <p:nvSpPr>
          <p:cNvPr id="8" name="Shape 5"/>
          <p:cNvSpPr/>
          <p:nvPr/>
        </p:nvSpPr>
        <p:spPr>
          <a:xfrm>
            <a:off x="3919895" y="347269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4004965" y="3515201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 rtl="1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B Nazanin" panose="00000400000000000000" pitchFamily="2" charset="-78"/>
              </a:rPr>
              <a:t>2</a:t>
            </a:r>
            <a:endParaRPr lang="en-US" sz="2650" dirty="0">
              <a:cs typeface="B Nazanin" panose="00000400000000000000" pitchFamily="2" charset="-78"/>
            </a:endParaRPr>
          </a:p>
        </p:txBody>
      </p:sp>
      <p:sp>
        <p:nvSpPr>
          <p:cNvPr id="10" name="Text 7"/>
          <p:cNvSpPr/>
          <p:nvPr/>
        </p:nvSpPr>
        <p:spPr>
          <a:xfrm>
            <a:off x="857845" y="35505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 rtl="1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B Nazanin" panose="00000400000000000000" pitchFamily="2" charset="-78"/>
              </a:rPr>
              <a:t>عملکرد مدل LTSF</a:t>
            </a:r>
            <a:endParaRPr lang="en-US" sz="2200" dirty="0">
              <a:cs typeface="B Nazanin" panose="00000400000000000000" pitchFamily="2" charset="-78"/>
            </a:endParaRPr>
          </a:p>
        </p:txBody>
      </p:sp>
      <p:sp>
        <p:nvSpPr>
          <p:cNvPr id="11" name="Text 8"/>
          <p:cNvSpPr/>
          <p:nvPr/>
        </p:nvSpPr>
        <p:spPr>
          <a:xfrm>
            <a:off x="793671" y="4040981"/>
            <a:ext cx="289941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 rtl="1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B Nazanin" panose="00000400000000000000" pitchFamily="2" charset="-78"/>
              </a:rPr>
              <a:t>توانمندی در پردازش داده‌های زمانی بلندمدت و اثرات ناهمگونی بر کارایی.</a:t>
            </a:r>
            <a:endParaRPr lang="en-US" sz="1750" dirty="0">
              <a:cs typeface="B Nazanin" panose="00000400000000000000" pitchFamily="2" charset="-78"/>
            </a:endParaRPr>
          </a:p>
        </p:txBody>
      </p:sp>
      <p:sp>
        <p:nvSpPr>
          <p:cNvPr id="12" name="Shape 9"/>
          <p:cNvSpPr/>
          <p:nvPr/>
        </p:nvSpPr>
        <p:spPr>
          <a:xfrm>
            <a:off x="7839908" y="558331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7924979" y="5625822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 rtl="1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B Nazanin" panose="00000400000000000000" pitchFamily="2" charset="-78"/>
              </a:rPr>
              <a:t>3</a:t>
            </a:r>
            <a:endParaRPr lang="en-US" sz="2650" dirty="0">
              <a:cs typeface="B Nazanin" panose="00000400000000000000" pitchFamily="2" charset="-78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4777859" y="566118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 rtl="1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B Nazanin" panose="00000400000000000000" pitchFamily="2" charset="-78"/>
              </a:rPr>
              <a:t>تفاوت‌های عملکردی</a:t>
            </a:r>
            <a:endParaRPr lang="en-US" sz="2200" dirty="0">
              <a:cs typeface="B Nazanin" panose="00000400000000000000" pitchFamily="2" charset="-78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793790" y="6151602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 rtl="1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B Nazanin" panose="00000400000000000000" pitchFamily="2" charset="-78"/>
              </a:rPr>
              <a:t>بررسی تأثیر ویژگی‌های مکانی و زمانی مختلف بر دقت هر دو مدل.</a:t>
            </a:r>
            <a:endParaRPr lang="en-US" sz="1750" dirty="0">
              <a:cs typeface="B Nazanin" panose="00000400000000000000" pitchFamily="2" charset="-78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862143" y="742236"/>
            <a:ext cx="1097446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 rtl="1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B Nazanin" panose="00000400000000000000" pitchFamily="2" charset="-78"/>
              </a:rPr>
              <a:t>نتایج و تأیید فرضیات در مدلسازی زمانی و مکانی</a:t>
            </a:r>
            <a:endParaRPr lang="en-US" sz="4450" dirty="0">
              <a:cs typeface="B Nazanin" panose="00000400000000000000" pitchFamily="2" charset="-78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2449" y="3574494"/>
            <a:ext cx="7825621" cy="782562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9665256" y="5780723"/>
            <a:ext cx="382667" cy="4783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 rtl="1">
              <a:lnSpc>
                <a:spcPts val="4800"/>
              </a:lnSpc>
              <a:buNone/>
            </a:pPr>
            <a:r>
              <a:rPr lang="en-US" sz="300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B Nazanin" panose="00000400000000000000" pitchFamily="2" charset="-78"/>
              </a:rPr>
              <a:t>1</a:t>
            </a:r>
            <a:endParaRPr lang="en-US" sz="3000" dirty="0">
              <a:cs typeface="B Nazanin" panose="00000400000000000000" pitchFamily="2" charset="-78"/>
            </a:endParaRPr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2449" y="3574494"/>
            <a:ext cx="7825621" cy="782562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123867" y="4313396"/>
            <a:ext cx="382667" cy="4783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 rtl="1">
              <a:lnSpc>
                <a:spcPts val="4800"/>
              </a:lnSpc>
              <a:buNone/>
            </a:pPr>
            <a:r>
              <a:rPr lang="en-US" sz="300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B Nazanin" panose="00000400000000000000" pitchFamily="2" charset="-78"/>
              </a:rPr>
              <a:t>2</a:t>
            </a:r>
            <a:endParaRPr lang="en-US" sz="3000" dirty="0">
              <a:cs typeface="B Nazanin" panose="00000400000000000000" pitchFamily="2" charset="-78"/>
            </a:endParaRPr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2449" y="3574494"/>
            <a:ext cx="7825621" cy="782562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582358" y="5780723"/>
            <a:ext cx="382667" cy="4783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 rtl="1">
              <a:lnSpc>
                <a:spcPts val="4800"/>
              </a:lnSpc>
              <a:buNone/>
            </a:pPr>
            <a:r>
              <a:rPr lang="en-US" sz="300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B Nazanin" panose="00000400000000000000" pitchFamily="2" charset="-78"/>
              </a:rPr>
              <a:t>3</a:t>
            </a:r>
            <a:endParaRPr lang="en-US" sz="3000" dirty="0">
              <a:cs typeface="B Nazanin" panose="00000400000000000000" pitchFamily="2" charset="-78"/>
            </a:endParaRPr>
          </a:p>
        </p:txBody>
      </p:sp>
      <p:sp>
        <p:nvSpPr>
          <p:cNvPr id="9" name="Text 4"/>
          <p:cNvSpPr/>
          <p:nvPr/>
        </p:nvSpPr>
        <p:spPr>
          <a:xfrm>
            <a:off x="10358676" y="307836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 rtl="1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B Nazanin" panose="00000400000000000000" pitchFamily="2" charset="-78"/>
              </a:rPr>
              <a:t>فرضیه اول</a:t>
            </a:r>
            <a:endParaRPr lang="en-US" sz="2200" dirty="0">
              <a:cs typeface="B Nazanin" panose="00000400000000000000" pitchFamily="2" charset="-78"/>
            </a:endParaRPr>
          </a:p>
        </p:txBody>
      </p:sp>
      <p:sp>
        <p:nvSpPr>
          <p:cNvPr id="10" name="Text 5"/>
          <p:cNvSpPr/>
          <p:nvPr/>
        </p:nvSpPr>
        <p:spPr>
          <a:xfrm>
            <a:off x="9715857" y="3568779"/>
            <a:ext cx="41207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 rtl="1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B Nazanin" panose="00000400000000000000" pitchFamily="2" charset="-78"/>
              </a:rPr>
              <a:t>تأثیر قوی‌تر الگوهای زمانی پیچیده بر دقت پیش‌بینی.</a:t>
            </a:r>
            <a:endParaRPr lang="en-US" sz="1750" dirty="0">
              <a:cs typeface="B Nazanin" panose="00000400000000000000" pitchFamily="2" charset="-78"/>
            </a:endParaRPr>
          </a:p>
        </p:txBody>
      </p:sp>
      <p:sp>
        <p:nvSpPr>
          <p:cNvPr id="11" name="Text 6"/>
          <p:cNvSpPr/>
          <p:nvPr/>
        </p:nvSpPr>
        <p:spPr>
          <a:xfrm>
            <a:off x="5897642" y="19046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 rtl="1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B Nazanin" panose="00000400000000000000" pitchFamily="2" charset="-78"/>
              </a:rPr>
              <a:t>فرضیه دوم</a:t>
            </a:r>
            <a:endParaRPr lang="en-US" sz="2200" dirty="0">
              <a:cs typeface="B Nazanin" panose="00000400000000000000" pitchFamily="2" charset="-78"/>
            </a:endParaRPr>
          </a:p>
        </p:txBody>
      </p:sp>
      <p:sp>
        <p:nvSpPr>
          <p:cNvPr id="12" name="Text 7"/>
          <p:cNvSpPr/>
          <p:nvPr/>
        </p:nvSpPr>
        <p:spPr>
          <a:xfrm>
            <a:off x="5254823" y="2395061"/>
            <a:ext cx="412087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 rtl="1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B Nazanin" panose="00000400000000000000" pitchFamily="2" charset="-78"/>
              </a:rPr>
              <a:t>مدل‌های در نظر گرفته‌شده در برخورد با ناهمگونی مکانی موفق‌تر عمل می‌کنند.</a:t>
            </a:r>
            <a:endParaRPr lang="en-US" sz="1750" dirty="0">
              <a:cs typeface="B Nazanin" panose="00000400000000000000" pitchFamily="2" charset="-78"/>
            </a:endParaRPr>
          </a:p>
        </p:txBody>
      </p:sp>
      <p:sp>
        <p:nvSpPr>
          <p:cNvPr id="13" name="Text 8"/>
          <p:cNvSpPr/>
          <p:nvPr/>
        </p:nvSpPr>
        <p:spPr>
          <a:xfrm>
            <a:off x="1436608" y="307836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 rtl="1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B Nazanin" panose="00000400000000000000" pitchFamily="2" charset="-78"/>
              </a:rPr>
              <a:t>تحلیل نتایج</a:t>
            </a:r>
            <a:endParaRPr lang="en-US" sz="2200" dirty="0">
              <a:cs typeface="B Nazanin" panose="00000400000000000000" pitchFamily="2" charset="-78"/>
            </a:endParaRPr>
          </a:p>
        </p:txBody>
      </p:sp>
      <p:sp>
        <p:nvSpPr>
          <p:cNvPr id="14" name="Text 9"/>
          <p:cNvSpPr/>
          <p:nvPr/>
        </p:nvSpPr>
        <p:spPr>
          <a:xfrm>
            <a:off x="793790" y="3568779"/>
            <a:ext cx="412087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 rtl="1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B Nazanin" panose="00000400000000000000" pitchFamily="2" charset="-78"/>
              </a:rPr>
              <a:t>آزمایش‌ها و معیارهای ارزیابی، سازگاری فرضیات را نشان دادند.</a:t>
            </a:r>
            <a:endParaRPr lang="en-US" sz="1750" dirty="0">
              <a:cs typeface="B Nazanin" panose="00000400000000000000" pitchFamily="2" charset="-78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55B82BA-20E3-AE45-AC74-8F547FB6CB63}"/>
              </a:ext>
            </a:extLst>
          </p:cNvPr>
          <p:cNvSpPr/>
          <p:nvPr/>
        </p:nvSpPr>
        <p:spPr>
          <a:xfrm>
            <a:off x="12720880" y="7593496"/>
            <a:ext cx="1868557" cy="556591"/>
          </a:xfrm>
          <a:prstGeom prst="rect">
            <a:avLst/>
          </a:prstGeom>
          <a:solidFill>
            <a:srgbClr val="141E24"/>
          </a:solidFill>
          <a:ln>
            <a:solidFill>
              <a:srgbClr val="141E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 rtl="1"/>
            <a:endParaRPr lang="en-US">
              <a:cs typeface="B Nazanin" panose="00000400000000000000" pitchFamily="2" charset="-78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0928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6527" y="3428167"/>
            <a:ext cx="13057346" cy="14044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 rtl="1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B Nazanin" panose="00000400000000000000" pitchFamily="2" charset="-78"/>
              </a:rPr>
              <a:t>مقایسه مدل‌ها در مجموعه داده </a:t>
            </a:r>
            <a:r>
              <a:rPr lang="en-US" sz="4400" b="1" dirty="0" err="1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B Nazanin" panose="00000400000000000000" pitchFamily="2" charset="-78"/>
              </a:rPr>
              <a:t>واقعی</a:t>
            </a:r>
            <a:r>
              <a:rPr lang="en-US" sz="440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B Nazanin" panose="00000400000000000000" pitchFamily="2" charset="-78"/>
              </a:rPr>
              <a:t> M4</a:t>
            </a:r>
            <a:r>
              <a:rPr lang="fa-IR" sz="440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B Nazanin" panose="00000400000000000000" pitchFamily="2" charset="-78"/>
              </a:rPr>
              <a:t> </a:t>
            </a:r>
            <a:r>
              <a:rPr lang="en-US" sz="440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B Nazanin" panose="00000400000000000000" pitchFamily="2" charset="-78"/>
              </a:rPr>
              <a:t> و پیامدهای کاربردی</a:t>
            </a:r>
            <a:endParaRPr lang="en-US" sz="4400" dirty="0">
              <a:cs typeface="B Nazanin" panose="00000400000000000000" pitchFamily="2" charset="-78"/>
            </a:endParaRPr>
          </a:p>
        </p:txBody>
      </p:sp>
      <p:sp>
        <p:nvSpPr>
          <p:cNvPr id="4" name="Shape 1"/>
          <p:cNvSpPr/>
          <p:nvPr/>
        </p:nvSpPr>
        <p:spPr>
          <a:xfrm>
            <a:off x="9716214" y="5843826"/>
            <a:ext cx="4127659" cy="224671"/>
          </a:xfrm>
          <a:prstGeom prst="roundRect">
            <a:avLst>
              <a:gd name="adj" fmla="val 42014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1034593" y="6405563"/>
            <a:ext cx="2809280" cy="3512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 rtl="1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B Nazanin" panose="00000400000000000000" pitchFamily="2" charset="-78"/>
              </a:rPr>
              <a:t>بررسی مجموعه M4</a:t>
            </a:r>
            <a:endParaRPr lang="en-US" sz="2200" dirty="0">
              <a:cs typeface="B Nazanin" panose="00000400000000000000" pitchFamily="2" charset="-78"/>
            </a:endParaRPr>
          </a:p>
        </p:txBody>
      </p:sp>
      <p:sp>
        <p:nvSpPr>
          <p:cNvPr id="6" name="Text 3"/>
          <p:cNvSpPr/>
          <p:nvPr/>
        </p:nvSpPr>
        <p:spPr>
          <a:xfrm>
            <a:off x="9716214" y="6891576"/>
            <a:ext cx="4127659" cy="7191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 rtl="1">
              <a:lnSpc>
                <a:spcPts val="280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B Nazanin" panose="00000400000000000000" pitchFamily="2" charset="-78"/>
              </a:rPr>
              <a:t>یکی از مقیاس‌های واقعی مهم در تحقیقات سری‌های زمانی که پیچیدگی‌های متعددی دارد.</a:t>
            </a:r>
            <a:endParaRPr lang="en-US" sz="1750" dirty="0">
              <a:cs typeface="B Nazanin" panose="00000400000000000000" pitchFamily="2" charset="-78"/>
            </a:endParaRPr>
          </a:p>
        </p:txBody>
      </p:sp>
      <p:sp>
        <p:nvSpPr>
          <p:cNvPr id="7" name="Shape 4"/>
          <p:cNvSpPr/>
          <p:nvPr/>
        </p:nvSpPr>
        <p:spPr>
          <a:xfrm>
            <a:off x="5251371" y="5506760"/>
            <a:ext cx="4127778" cy="224671"/>
          </a:xfrm>
          <a:prstGeom prst="roundRect">
            <a:avLst>
              <a:gd name="adj" fmla="val 42014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6569869" y="6068497"/>
            <a:ext cx="2809280" cy="3512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 rtl="1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B Nazanin" panose="00000400000000000000" pitchFamily="2" charset="-78"/>
              </a:rPr>
              <a:t>مقایسه مدل‌ها</a:t>
            </a:r>
            <a:endParaRPr lang="en-US" sz="2200" dirty="0">
              <a:cs typeface="B Nazanin" panose="00000400000000000000" pitchFamily="2" charset="-78"/>
            </a:endParaRPr>
          </a:p>
        </p:txBody>
      </p:sp>
      <p:sp>
        <p:nvSpPr>
          <p:cNvPr id="9" name="Text 6"/>
          <p:cNvSpPr/>
          <p:nvPr/>
        </p:nvSpPr>
        <p:spPr>
          <a:xfrm>
            <a:off x="5251371" y="6554510"/>
            <a:ext cx="4127778" cy="7191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 rtl="1">
              <a:lnSpc>
                <a:spcPts val="280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B Nazanin" panose="00000400000000000000" pitchFamily="2" charset="-78"/>
              </a:rPr>
              <a:t>تجزیه و تحلیل عملکرد مدل‌ها بر روی داده‌های ترکیبی با چند بازه زمانی مختلف.</a:t>
            </a:r>
            <a:endParaRPr lang="en-US" sz="1750" dirty="0">
              <a:cs typeface="B Nazanin" panose="00000400000000000000" pitchFamily="2" charset="-78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786527" y="5169694"/>
            <a:ext cx="4127778" cy="224671"/>
          </a:xfrm>
          <a:prstGeom prst="roundRect">
            <a:avLst>
              <a:gd name="adj" fmla="val 42014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2105025" y="5731431"/>
            <a:ext cx="2809280" cy="3512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 rtl="1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B Nazanin" panose="00000400000000000000" pitchFamily="2" charset="-78"/>
              </a:rPr>
              <a:t>نتایج کاربردی</a:t>
            </a:r>
            <a:endParaRPr lang="en-US" sz="2200" dirty="0">
              <a:cs typeface="B Nazanin" panose="00000400000000000000" pitchFamily="2" charset="-78"/>
            </a:endParaRPr>
          </a:p>
        </p:txBody>
      </p:sp>
      <p:sp>
        <p:nvSpPr>
          <p:cNvPr id="12" name="Text 9"/>
          <p:cNvSpPr/>
          <p:nvPr/>
        </p:nvSpPr>
        <p:spPr>
          <a:xfrm>
            <a:off x="786527" y="6217444"/>
            <a:ext cx="4127778" cy="7191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 rtl="1">
              <a:lnSpc>
                <a:spcPts val="280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B Nazanin" panose="00000400000000000000" pitchFamily="2" charset="-78"/>
              </a:rPr>
              <a:t>ارائه راهکارهایی جهت بهبود پیش‌بینی در محیط‌های تجاری و عملیاتی.</a:t>
            </a:r>
            <a:endParaRPr lang="en-US" sz="1750" dirty="0">
              <a:cs typeface="B Nazanin" panose="00000400000000000000" pitchFamily="2" charset="-78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5FEDA85-67E5-A1F1-5C00-47C40DA97FDA}"/>
              </a:ext>
            </a:extLst>
          </p:cNvPr>
          <p:cNvSpPr/>
          <p:nvPr/>
        </p:nvSpPr>
        <p:spPr>
          <a:xfrm>
            <a:off x="12720880" y="7593496"/>
            <a:ext cx="1868557" cy="556591"/>
          </a:xfrm>
          <a:prstGeom prst="rect">
            <a:avLst/>
          </a:prstGeom>
          <a:solidFill>
            <a:srgbClr val="141E24"/>
          </a:solidFill>
          <a:ln>
            <a:solidFill>
              <a:srgbClr val="141E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 rtl="1"/>
            <a:endParaRPr lang="en-US">
              <a:cs typeface="B Nazanin" panose="00000400000000000000" pitchFamily="2" charset="-78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616</Words>
  <Application>Microsoft Office PowerPoint</Application>
  <PresentationFormat>Custom</PresentationFormat>
  <Paragraphs>89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Syne Extra Bold</vt:lpstr>
      <vt:lpstr>Syne</vt:lpstr>
      <vt:lpstr>Calibri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ali nasr</cp:lastModifiedBy>
  <cp:revision>5</cp:revision>
  <dcterms:created xsi:type="dcterms:W3CDTF">2025-05-18T11:54:47Z</dcterms:created>
  <dcterms:modified xsi:type="dcterms:W3CDTF">2025-05-19T05:39:49Z</dcterms:modified>
</cp:coreProperties>
</file>